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7" r:id="rId9"/>
    <p:sldId id="271" r:id="rId10"/>
    <p:sldId id="275" r:id="rId11"/>
    <p:sldId id="272" r:id="rId12"/>
    <p:sldId id="274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8"/>
    <p:restoredTop sz="96327"/>
  </p:normalViewPr>
  <p:slideViewPr>
    <p:cSldViewPr snapToGrid="0">
      <p:cViewPr varScale="1">
        <p:scale>
          <a:sx n="128" d="100"/>
          <a:sy n="12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9092-1316-8B6D-3A94-9F7074D5E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THESIS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734B4-01CF-223D-F047-58E407FF77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Kanishk Yadav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Clean Energy Lab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University of Toronto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DA0A-6A61-0331-0B29-819C603F467B}"/>
              </a:ext>
            </a:extLst>
          </p:cNvPr>
          <p:cNvSpPr txBox="1"/>
          <p:nvPr/>
        </p:nvSpPr>
        <p:spPr>
          <a:xfrm>
            <a:off x="8928416" y="6423177"/>
            <a:ext cx="2882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Supervised by Prof. Oleksandr Voznyy</a:t>
            </a: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333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9728-E9DC-CFF5-6541-0F59F39D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DATA REPRESENTATION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664F3-E68F-941D-F65C-A55F27C3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3" y="2084832"/>
            <a:ext cx="7220494" cy="46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3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E9FC6-1CF9-110B-B87A-0ABCEC7E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69" y="1465486"/>
            <a:ext cx="6350237" cy="52805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EE30C-E14F-983A-83C5-953C5FFE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baseline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B7E3B-8062-120E-3BC9-CD1087948E1F}"/>
              </a:ext>
            </a:extLst>
          </p:cNvPr>
          <p:cNvSpPr txBox="1"/>
          <p:nvPr/>
        </p:nvSpPr>
        <p:spPr>
          <a:xfrm>
            <a:off x="940038" y="3736426"/>
            <a:ext cx="45865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50-50 </a:t>
            </a:r>
            <a:r>
              <a:rPr lang="en-US" sz="1400" dirty="0">
                <a:latin typeface="Garamond" panose="02020404030301010803" pitchFamily="18" charset="0"/>
              </a:rPr>
              <a:t>split – 500 samples in training and 500 samples in testing</a:t>
            </a:r>
            <a:endParaRPr lang="en-US" sz="1400" b="1" dirty="0">
              <a:latin typeface="Garamond" panose="02020404030301010803" pitchFamily="18" charset="0"/>
            </a:endParaRPr>
          </a:p>
          <a:p>
            <a:r>
              <a:rPr lang="en-US" sz="1400" b="1" dirty="0">
                <a:latin typeface="Garamond" panose="02020404030301010803" pitchFamily="18" charset="0"/>
              </a:rPr>
              <a:t>8</a:t>
            </a:r>
            <a:r>
              <a:rPr lang="en-US" sz="1400" dirty="0">
                <a:latin typeface="Garamond" panose="02020404030301010803" pitchFamily="18" charset="0"/>
              </a:rPr>
              <a:t> sum outliers</a:t>
            </a:r>
          </a:p>
          <a:p>
            <a:r>
              <a:rPr lang="en-US" sz="1400" b="1" dirty="0">
                <a:latin typeface="Garamond" panose="02020404030301010803" pitchFamily="18" charset="0"/>
              </a:rPr>
              <a:t>3</a:t>
            </a:r>
            <a:r>
              <a:rPr lang="en-US" sz="1400" dirty="0">
                <a:latin typeface="Garamond" panose="02020404030301010803" pitchFamily="18" charset="0"/>
              </a:rPr>
              <a:t> individual number outliers</a:t>
            </a:r>
          </a:p>
        </p:txBody>
      </p:sp>
    </p:spTree>
    <p:extLst>
      <p:ext uri="{BB962C8B-B14F-4D97-AF65-F5344CB8AC3E}">
        <p14:creationId xmlns:p14="http://schemas.microsoft.com/office/powerpoint/2010/main" val="376366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AEE30C-E14F-983A-83C5-953C5FFE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TWEAKED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B7E3B-8062-120E-3BC9-CD1087948E1F}"/>
              </a:ext>
            </a:extLst>
          </p:cNvPr>
          <p:cNvSpPr txBox="1"/>
          <p:nvPr/>
        </p:nvSpPr>
        <p:spPr>
          <a:xfrm>
            <a:off x="1024128" y="3833147"/>
            <a:ext cx="2198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50-50 </a:t>
            </a:r>
            <a:r>
              <a:rPr lang="en-US" sz="1400" dirty="0">
                <a:latin typeface="Garamond" panose="02020404030301010803" pitchFamily="18" charset="0"/>
              </a:rPr>
              <a:t>split – </a:t>
            </a:r>
            <a:r>
              <a:rPr lang="en-US" sz="1400" i="1" dirty="0">
                <a:latin typeface="Garamond" panose="02020404030301010803" pitchFamily="18" charset="0"/>
              </a:rPr>
              <a:t>tweaked</a:t>
            </a:r>
            <a:r>
              <a:rPr lang="en-US" sz="1400" dirty="0">
                <a:latin typeface="Garamond" panose="02020404030301010803" pitchFamily="18" charset="0"/>
              </a:rPr>
              <a:t> dataset</a:t>
            </a:r>
            <a:endParaRPr lang="en-US" sz="1400" b="1" dirty="0">
              <a:latin typeface="Garamond" panose="02020404030301010803" pitchFamily="18" charset="0"/>
            </a:endParaRPr>
          </a:p>
          <a:p>
            <a:r>
              <a:rPr lang="en-US" sz="1400" b="1" dirty="0">
                <a:latin typeface="Garamond" panose="02020404030301010803" pitchFamily="18" charset="0"/>
              </a:rPr>
              <a:t>0</a:t>
            </a:r>
            <a:r>
              <a:rPr lang="en-US" sz="1400" dirty="0">
                <a:latin typeface="Garamond" panose="02020404030301010803" pitchFamily="18" charset="0"/>
              </a:rPr>
              <a:t> sum outliers!</a:t>
            </a:r>
          </a:p>
          <a:p>
            <a:r>
              <a:rPr lang="en-US" sz="1400" b="1" dirty="0">
                <a:latin typeface="Garamond" panose="02020404030301010803" pitchFamily="18" charset="0"/>
              </a:rPr>
              <a:t>0</a:t>
            </a:r>
            <a:r>
              <a:rPr lang="en-US" sz="1400" dirty="0">
                <a:latin typeface="Garamond" panose="02020404030301010803" pitchFamily="18" charset="0"/>
              </a:rPr>
              <a:t> individual number outliers!</a:t>
            </a:r>
          </a:p>
        </p:txBody>
      </p:sp>
      <p:pic>
        <p:nvPicPr>
          <p:cNvPr id="3" name="Picture 2" descr="A graph and diagram with numbers&#10;&#10;Description automatically generated with medium confidence">
            <a:extLst>
              <a:ext uri="{FF2B5EF4-FFF2-40B4-BE49-F238E27FC236}">
                <a16:creationId xmlns:a16="http://schemas.microsoft.com/office/drawing/2014/main" id="{1DFB4C58-4746-DAEC-81B4-5189F47B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465" y="1708098"/>
            <a:ext cx="7029619" cy="49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F5F934-3D04-6379-0A67-342FA54F4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en-US" i="1" dirty="0">
                <a:solidFill>
                  <a:srgbClr val="FF0000"/>
                </a:solidFill>
                <a:latin typeface="Garamond" panose="02020404030301010803" pitchFamily="18" charset="0"/>
              </a:rPr>
              <a:t>Contextual</a:t>
            </a:r>
            <a:r>
              <a:rPr lang="en-US" dirty="0">
                <a:latin typeface="Garamond" panose="02020404030301010803" pitchFamily="18" charset="0"/>
              </a:rPr>
              <a:t> based - environment of the number in the pair matters?</a:t>
            </a:r>
          </a:p>
          <a:p>
            <a:pPr>
              <a:buSzPct val="200000"/>
              <a:buBlip>
                <a:blip r:embed="rId2"/>
              </a:buBlip>
            </a:pPr>
            <a:endParaRPr lang="en-US" dirty="0">
              <a:latin typeface="Garamond" panose="02020404030301010803" pitchFamily="18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en-IN" dirty="0">
                <a:latin typeface="Garamond" panose="02020404030301010803" pitchFamily="18" charset="0"/>
              </a:rPr>
              <a:t>How</a:t>
            </a:r>
            <a:r>
              <a:rPr lang="en-IN" b="0" i="0" dirty="0">
                <a:effectLst/>
                <a:latin typeface="Garamond" panose="02020404030301010803" pitchFamily="18" charset="0"/>
              </a:rPr>
              <a:t> do some numbers that occur less frequently </a:t>
            </a:r>
            <a:r>
              <a:rPr lang="en-IN" dirty="0">
                <a:latin typeface="Garamond" panose="02020404030301010803" pitchFamily="18" charset="0"/>
              </a:rPr>
              <a:t>predicted accurately</a:t>
            </a:r>
            <a:r>
              <a:rPr lang="en-US" dirty="0">
                <a:latin typeface="Garamond" panose="02020404030301010803" pitchFamily="18" charset="0"/>
              </a:rPr>
              <a:t>?</a:t>
            </a:r>
          </a:p>
          <a:p>
            <a:pPr>
              <a:buSzPct val="200000"/>
              <a:buBlip>
                <a:blip r:embed="rId2"/>
              </a:buBlip>
            </a:pPr>
            <a:r>
              <a:rPr lang="en-US" dirty="0">
                <a:latin typeface="Garamond" panose="02020404030301010803" pitchFamily="18" charset="0"/>
              </a:rPr>
              <a:t>Shared-weight architecture?</a:t>
            </a:r>
          </a:p>
        </p:txBody>
      </p:sp>
      <p:pic>
        <p:nvPicPr>
          <p:cNvPr id="6" name="Picture 5" descr="A math equation with arrows and a circle&#10;&#10;Description automatically generated with medium confidence">
            <a:extLst>
              <a:ext uri="{FF2B5EF4-FFF2-40B4-BE49-F238E27FC236}">
                <a16:creationId xmlns:a16="http://schemas.microsoft.com/office/drawing/2014/main" id="{607F30A6-C104-25CB-B2A6-B68915FF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13" y="2245328"/>
            <a:ext cx="2049487" cy="8815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5DE6D6-854D-821D-BA52-36964B18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3818455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093DB13-3C37-0571-7F0A-C1219D00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02" y="2084832"/>
            <a:ext cx="4603798" cy="20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8FA73-6104-9B1E-4D59-AB340EE1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236055" cy="14996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GRAPH NEURAL NETWORKS in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1A122-7E68-87D9-D345-F87D5E63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710588"/>
          </a:xfrm>
        </p:spPr>
        <p:txBody>
          <a:bodyPr/>
          <a:lstStyle/>
          <a:p>
            <a:pPr>
              <a:buSzPct val="150000"/>
              <a:buBlip>
                <a:blip r:embed="rId3"/>
              </a:buBlip>
            </a:pPr>
            <a:r>
              <a:rPr lang="en-US" sz="1600" dirty="0">
                <a:latin typeface="Garamond" panose="02020404030301010803" pitchFamily="18" charset="0"/>
              </a:rPr>
              <a:t> How do we represent molecules?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US" sz="1600" dirty="0">
                <a:latin typeface="Garamond" panose="02020404030301010803" pitchFamily="18" charset="0"/>
              </a:rPr>
              <a:t> Complex, non-fixed size, no fixed node ordering, no notion of reference point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CCD454-5E39-B81C-7BFA-7E530C3F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7" y="4078934"/>
            <a:ext cx="2847775" cy="20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576057-2040-27B4-C6B6-45F69CD5D416}"/>
              </a:ext>
            </a:extLst>
          </p:cNvPr>
          <p:cNvSpPr txBox="1">
            <a:spLocks/>
          </p:cNvSpPr>
          <p:nvPr/>
        </p:nvSpPr>
        <p:spPr>
          <a:xfrm>
            <a:off x="4347645" y="4864134"/>
            <a:ext cx="9720073" cy="7105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836C4B-03FA-A6C9-921D-02046B55E18F}"/>
              </a:ext>
            </a:extLst>
          </p:cNvPr>
          <p:cNvSpPr txBox="1">
            <a:spLocks/>
          </p:cNvSpPr>
          <p:nvPr/>
        </p:nvSpPr>
        <p:spPr>
          <a:xfrm>
            <a:off x="1024127" y="3120245"/>
            <a:ext cx="9720073" cy="7105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  <a:buBlip>
                <a:blip r:embed="rId3"/>
              </a:buBlip>
            </a:pPr>
            <a:r>
              <a:rPr lang="en-US" sz="1600" dirty="0">
                <a:latin typeface="Garamond" panose="02020404030301010803" pitchFamily="18" charset="0"/>
              </a:rPr>
              <a:t> C</a:t>
            </a:r>
            <a:r>
              <a:rPr lang="en-US" sz="1600" baseline="-25000" dirty="0">
                <a:latin typeface="Garamond" panose="02020404030301010803" pitchFamily="18" charset="0"/>
              </a:rPr>
              <a:t>2</a:t>
            </a:r>
            <a:r>
              <a:rPr lang="en-US" sz="1600" dirty="0">
                <a:latin typeface="Garamond" panose="02020404030301010803" pitchFamily="18" charset="0"/>
              </a:rPr>
              <a:t>H</a:t>
            </a:r>
            <a:r>
              <a:rPr lang="en-US" sz="1600" baseline="-25000" dirty="0">
                <a:latin typeface="Garamond" panose="02020404030301010803" pitchFamily="18" charset="0"/>
              </a:rPr>
              <a:t>5</a:t>
            </a:r>
            <a:r>
              <a:rPr lang="en-US" sz="1600" dirty="0">
                <a:latin typeface="Garamond" panose="02020404030301010803" pitchFamily="18" charset="0"/>
              </a:rPr>
              <a:t>OH (need for non-permutation invariance)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US" sz="1600" dirty="0">
                <a:latin typeface="Garamond" panose="02020404030301010803" pitchFamily="18" charset="0"/>
              </a:rPr>
              <a:t> Need for GNNs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EBFE1E1-D1AF-25E3-B3E3-B8FE77399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35" y="4075266"/>
            <a:ext cx="2877895" cy="20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75A40-8ED5-2423-14F1-A2017CFEE29C}"/>
              </a:ext>
            </a:extLst>
          </p:cNvPr>
          <p:cNvSpPr txBox="1"/>
          <p:nvPr/>
        </p:nvSpPr>
        <p:spPr>
          <a:xfrm>
            <a:off x="4306163" y="6224757"/>
            <a:ext cx="2945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Node order: H, C, O, H, C, H, H, H, H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19A01-7316-CCF7-5A54-9723D72C6D1A}"/>
              </a:ext>
            </a:extLst>
          </p:cNvPr>
          <p:cNvSpPr txBox="1"/>
          <p:nvPr/>
        </p:nvSpPr>
        <p:spPr>
          <a:xfrm>
            <a:off x="975495" y="6224757"/>
            <a:ext cx="2945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Node order: C, C, H, H, H, H, H, O, H</a:t>
            </a:r>
            <a:endParaRPr lang="en-US" sz="1400" dirty="0"/>
          </a:p>
        </p:txBody>
      </p:sp>
      <p:pic>
        <p:nvPicPr>
          <p:cNvPr id="2058" name="Picture 10" descr="What is C2H5OH? - Quora">
            <a:extLst>
              <a:ext uri="{FF2B5EF4-FFF2-40B4-BE49-F238E27FC236}">
                <a16:creationId xmlns:a16="http://schemas.microsoft.com/office/drawing/2014/main" id="{3243EDDB-E053-3A2A-9E0D-D229CE49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405" y="4309892"/>
            <a:ext cx="2277172" cy="14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25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3129-E05F-F8E6-8E85-052D556B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Feature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00CDC-B05D-55B0-7AE0-5BC15F0C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522426" cy="1702105"/>
          </a:xfrm>
        </p:spPr>
        <p:txBody>
          <a:bodyPr>
            <a:normAutofit/>
          </a:bodyPr>
          <a:lstStyle/>
          <a:p>
            <a:pPr>
              <a:buSzPct val="150000"/>
              <a:buBlip>
                <a:blip r:embed="rId2"/>
              </a:buBlip>
            </a:pPr>
            <a:r>
              <a:rPr lang="en-US" sz="1600" dirty="0">
                <a:latin typeface="Garamond" panose="02020404030301010803" pitchFamily="18" charset="0"/>
              </a:rPr>
              <a:t> Distinctive attributes of data capturing relevant information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US" sz="1600" dirty="0">
                <a:latin typeface="Garamond" panose="02020404030301010803" pitchFamily="18" charset="0"/>
              </a:rPr>
              <a:t> Node (</a:t>
            </a:r>
            <a:r>
              <a:rPr lang="en-US" sz="1600" i="1" dirty="0">
                <a:latin typeface="Garamond" panose="02020404030301010803" pitchFamily="18" charset="0"/>
              </a:rPr>
              <a:t>atom</a:t>
            </a:r>
            <a:r>
              <a:rPr lang="en-US" sz="1600" dirty="0">
                <a:latin typeface="Garamond" panose="02020404030301010803" pitchFamily="18" charset="0"/>
              </a:rPr>
              <a:t>) features: Atomic number, valency, electronegativity, atomic radius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US" sz="1600" dirty="0">
                <a:latin typeface="Garamond" panose="02020404030301010803" pitchFamily="18" charset="0"/>
              </a:rPr>
              <a:t> Edge (</a:t>
            </a:r>
            <a:r>
              <a:rPr lang="en-US" sz="1600" i="1" dirty="0">
                <a:latin typeface="Garamond" panose="02020404030301010803" pitchFamily="18" charset="0"/>
              </a:rPr>
              <a:t>bond)</a:t>
            </a:r>
            <a:r>
              <a:rPr lang="en-US" sz="1600" dirty="0">
                <a:latin typeface="Garamond" panose="02020404030301010803" pitchFamily="18" charset="0"/>
              </a:rPr>
              <a:t> features: Bond type, bond length, bond angle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US" sz="1600" dirty="0">
                <a:latin typeface="Garamond" panose="02020404030301010803" pitchFamily="18" charset="0"/>
              </a:rPr>
              <a:t> Graph-level (</a:t>
            </a:r>
            <a:r>
              <a:rPr lang="en-US" sz="1600" i="1" dirty="0">
                <a:latin typeface="Garamond" panose="02020404030301010803" pitchFamily="18" charset="0"/>
              </a:rPr>
              <a:t>molecule) </a:t>
            </a:r>
            <a:r>
              <a:rPr lang="en-US" sz="1600" dirty="0">
                <a:latin typeface="Garamond" panose="02020404030301010803" pitchFamily="18" charset="0"/>
              </a:rPr>
              <a:t>features: Polarity, number of rings, aromaticity</a:t>
            </a:r>
          </a:p>
          <a:p>
            <a:pPr>
              <a:buSzPct val="150000"/>
              <a:buBlip>
                <a:blip r:embed="rId2"/>
              </a:buBlip>
            </a:pP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3076" name="Picture 4" descr="Water - Wikipedia">
            <a:extLst>
              <a:ext uri="{FF2B5EF4-FFF2-40B4-BE49-F238E27FC236}">
                <a16:creationId xmlns:a16="http://schemas.microsoft.com/office/drawing/2014/main" id="{8A06C333-651B-9EC4-9640-01296357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297680"/>
            <a:ext cx="4136835" cy="180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E2B09B2-50E9-E0AF-77B0-A0BC5081ECCF}"/>
              </a:ext>
            </a:extLst>
          </p:cNvPr>
          <p:cNvCxnSpPr>
            <a:cxnSpLocks/>
          </p:cNvCxnSpPr>
          <p:nvPr/>
        </p:nvCxnSpPr>
        <p:spPr>
          <a:xfrm flipV="1">
            <a:off x="5337234" y="4189273"/>
            <a:ext cx="1658477" cy="10133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D7D56E-34D8-5898-7ED5-32C6ACB7D7D1}"/>
              </a:ext>
            </a:extLst>
          </p:cNvPr>
          <p:cNvSpPr txBox="1"/>
          <p:nvPr/>
        </p:nvSpPr>
        <p:spPr>
          <a:xfrm>
            <a:off x="6540925" y="3881496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70A81-EDCE-45F8-822E-352D092048DB}"/>
              </a:ext>
            </a:extLst>
          </p:cNvPr>
          <p:cNvSpPr txBox="1"/>
          <p:nvPr/>
        </p:nvSpPr>
        <p:spPr>
          <a:xfrm>
            <a:off x="7086164" y="4050773"/>
            <a:ext cx="47758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Garamond" panose="02020404030301010803" pitchFamily="18" charset="0"/>
              </a:rPr>
              <a:t>O</a:t>
            </a:r>
            <a:r>
              <a:rPr lang="en-US" sz="1300" dirty="0">
                <a:latin typeface="Garamond" panose="02020404030301010803" pitchFamily="18" charset="0"/>
              </a:rPr>
              <a:t>: [8(</a:t>
            </a:r>
            <a:r>
              <a:rPr lang="en-US" sz="1300" i="1" dirty="0">
                <a:latin typeface="Garamond" panose="02020404030301010803" pitchFamily="18" charset="0"/>
              </a:rPr>
              <a:t>atomic number</a:t>
            </a:r>
            <a:r>
              <a:rPr lang="en-US" sz="1300" dirty="0">
                <a:latin typeface="Garamond" panose="02020404030301010803" pitchFamily="18" charset="0"/>
              </a:rPr>
              <a:t>), 2(</a:t>
            </a:r>
            <a:r>
              <a:rPr lang="en-US" sz="1300" i="1" dirty="0">
                <a:latin typeface="Garamond" panose="02020404030301010803" pitchFamily="18" charset="0"/>
              </a:rPr>
              <a:t>valence</a:t>
            </a:r>
            <a:r>
              <a:rPr lang="en-US" sz="1300" dirty="0">
                <a:latin typeface="Garamond" panose="02020404030301010803" pitchFamily="18" charset="0"/>
              </a:rPr>
              <a:t>), 3.44(</a:t>
            </a:r>
            <a:r>
              <a:rPr lang="en-US" sz="1300" i="1" dirty="0">
                <a:latin typeface="Garamond" panose="02020404030301010803" pitchFamily="18" charset="0"/>
              </a:rPr>
              <a:t>electronegativity</a:t>
            </a:r>
            <a:r>
              <a:rPr lang="en-US" sz="1300" dirty="0">
                <a:latin typeface="Garamond" panose="02020404030301010803" pitchFamily="18" charset="0"/>
              </a:rPr>
              <a:t>), 60(</a:t>
            </a:r>
            <a:r>
              <a:rPr lang="en-US" sz="1300" i="1" dirty="0">
                <a:latin typeface="Garamond" panose="02020404030301010803" pitchFamily="18" charset="0"/>
              </a:rPr>
              <a:t>atomic number</a:t>
            </a:r>
            <a:r>
              <a:rPr lang="en-US" sz="1300" dirty="0">
                <a:latin typeface="Garamond" panose="02020404030301010803" pitchFamily="18" charset="0"/>
              </a:rPr>
              <a:t>)]</a:t>
            </a:r>
          </a:p>
          <a:p>
            <a:r>
              <a:rPr lang="en-US" sz="1300" b="1" dirty="0">
                <a:latin typeface="Garamond" panose="02020404030301010803" pitchFamily="18" charset="0"/>
              </a:rPr>
              <a:t>H</a:t>
            </a:r>
            <a:r>
              <a:rPr lang="en-US" sz="1300" dirty="0">
                <a:latin typeface="Garamond" panose="02020404030301010803" pitchFamily="18" charset="0"/>
              </a:rPr>
              <a:t>: [1(</a:t>
            </a:r>
            <a:r>
              <a:rPr lang="en-US" sz="1300" i="1" dirty="0">
                <a:latin typeface="Garamond" panose="02020404030301010803" pitchFamily="18" charset="0"/>
              </a:rPr>
              <a:t>atomic number</a:t>
            </a:r>
            <a:r>
              <a:rPr lang="en-US" sz="1300" dirty="0">
                <a:latin typeface="Garamond" panose="02020404030301010803" pitchFamily="18" charset="0"/>
              </a:rPr>
              <a:t>), 1(</a:t>
            </a:r>
            <a:r>
              <a:rPr lang="en-US" sz="1300" i="1" dirty="0">
                <a:latin typeface="Garamond" panose="02020404030301010803" pitchFamily="18" charset="0"/>
              </a:rPr>
              <a:t>valence</a:t>
            </a:r>
            <a:r>
              <a:rPr lang="en-US" sz="1300" dirty="0">
                <a:latin typeface="Garamond" panose="02020404030301010803" pitchFamily="18" charset="0"/>
              </a:rPr>
              <a:t>), 2.20(</a:t>
            </a:r>
            <a:r>
              <a:rPr lang="en-US" sz="1300" i="1" dirty="0">
                <a:latin typeface="Garamond" panose="02020404030301010803" pitchFamily="18" charset="0"/>
              </a:rPr>
              <a:t>electronegativity</a:t>
            </a:r>
            <a:r>
              <a:rPr lang="en-US" sz="1300" dirty="0">
                <a:latin typeface="Garamond" panose="02020404030301010803" pitchFamily="18" charset="0"/>
              </a:rPr>
              <a:t>), 31(</a:t>
            </a:r>
            <a:r>
              <a:rPr lang="en-US" sz="1300" i="1" dirty="0">
                <a:latin typeface="Garamond" panose="02020404030301010803" pitchFamily="18" charset="0"/>
              </a:rPr>
              <a:t>atomic number</a:t>
            </a:r>
            <a:r>
              <a:rPr lang="en-US" sz="1300" dirty="0">
                <a:latin typeface="Garamond" panose="02020404030301010803" pitchFamily="18" charset="0"/>
              </a:rPr>
              <a:t>)]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57F19F5-B265-A5A6-E128-2C1C3336A6C3}"/>
              </a:ext>
            </a:extLst>
          </p:cNvPr>
          <p:cNvCxnSpPr>
            <a:cxnSpLocks/>
          </p:cNvCxnSpPr>
          <p:nvPr/>
        </p:nvCxnSpPr>
        <p:spPr>
          <a:xfrm>
            <a:off x="5337234" y="5202612"/>
            <a:ext cx="1658477" cy="9049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2164B5-8BB6-7B77-E0C0-F62CCF69F8AB}"/>
              </a:ext>
            </a:extLst>
          </p:cNvPr>
          <p:cNvSpPr txBox="1"/>
          <p:nvPr/>
        </p:nvSpPr>
        <p:spPr>
          <a:xfrm>
            <a:off x="6534538" y="6103507"/>
            <a:ext cx="55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7EEFA7-F9EB-4FF0-DB55-F07587605CE8}"/>
              </a:ext>
            </a:extLst>
          </p:cNvPr>
          <p:cNvSpPr txBox="1"/>
          <p:nvPr/>
        </p:nvSpPr>
        <p:spPr>
          <a:xfrm>
            <a:off x="7121533" y="5965007"/>
            <a:ext cx="37197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Garamond" panose="02020404030301010803" pitchFamily="18" charset="0"/>
              </a:rPr>
              <a:t>O-H</a:t>
            </a:r>
            <a:r>
              <a:rPr lang="en-US" sz="1300" dirty="0">
                <a:latin typeface="Garamond" panose="02020404030301010803" pitchFamily="18" charset="0"/>
              </a:rPr>
              <a:t>: [1(</a:t>
            </a:r>
            <a:r>
              <a:rPr lang="en-US" sz="1300" i="1" dirty="0">
                <a:latin typeface="Garamond" panose="02020404030301010803" pitchFamily="18" charset="0"/>
              </a:rPr>
              <a:t>single bond</a:t>
            </a:r>
            <a:r>
              <a:rPr lang="en-US" sz="1300" dirty="0">
                <a:latin typeface="Garamond" panose="02020404030301010803" pitchFamily="18" charset="0"/>
              </a:rPr>
              <a:t>), 95.84(</a:t>
            </a:r>
            <a:r>
              <a:rPr lang="en-US" sz="1300" i="1" dirty="0">
                <a:latin typeface="Garamond" panose="02020404030301010803" pitchFamily="18" charset="0"/>
              </a:rPr>
              <a:t>bond length</a:t>
            </a:r>
            <a:r>
              <a:rPr lang="en-US" sz="1300" dirty="0">
                <a:latin typeface="Garamond" panose="02020404030301010803" pitchFamily="18" charset="0"/>
              </a:rPr>
              <a:t>), 104.5(</a:t>
            </a:r>
            <a:r>
              <a:rPr lang="en-US" sz="1300" i="1" dirty="0">
                <a:latin typeface="Garamond" panose="02020404030301010803" pitchFamily="18" charset="0"/>
              </a:rPr>
              <a:t>bond angle</a:t>
            </a:r>
            <a:r>
              <a:rPr lang="en-US" sz="1300" dirty="0">
                <a:latin typeface="Garamond" panose="02020404030301010803" pitchFamily="18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22711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CE9B-430B-AE6D-DC22-67F1FB00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THE SUMMATION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41D2-7221-A776-A63F-0759A97AB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563082" cy="4023360"/>
          </a:xfrm>
        </p:spPr>
        <p:txBody>
          <a:bodyPr>
            <a:normAutofit/>
          </a:bodyPr>
          <a:lstStyle/>
          <a:p>
            <a:pPr>
              <a:buSzPct val="150000"/>
              <a:buBlip>
                <a:blip r:embed="rId2"/>
              </a:buBlip>
            </a:pPr>
            <a:r>
              <a:rPr lang="en-IN" sz="1600" dirty="0">
                <a:solidFill>
                  <a:srgbClr val="000000"/>
                </a:solidFill>
                <a:latin typeface="EB Garamond" pitchFamily="2" charset="0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R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everse-engineer the properties of atoms by studying the molecules they form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L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earn about the properties of individual atoms (</a:t>
            </a:r>
            <a:r>
              <a:rPr lang="en-IN" sz="1400" b="0" i="1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real number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) based on the properties of the molecules (</a:t>
            </a:r>
            <a:r>
              <a:rPr lang="en-IN" sz="1400" b="0" i="1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sum of individual real numbers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) without directly observing the atoms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Binary representation of data (7 bits - 128 atoms)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Dataset </a:t>
            </a:r>
          </a:p>
          <a:p>
            <a:pPr>
              <a:buSzPct val="150000"/>
              <a:buBlip>
                <a:blip r:embed="rId2"/>
              </a:buBlip>
            </a:pPr>
            <a:endParaRPr lang="en-IN" sz="1400" dirty="0">
              <a:solidFill>
                <a:srgbClr val="000000"/>
              </a:solidFill>
              <a:latin typeface="EB Garamond" pitchFamily="2" charset="0"/>
            </a:endParaRPr>
          </a:p>
          <a:p>
            <a:pPr>
              <a:buSzPct val="150000"/>
              <a:buBlip>
                <a:blip r:embed="rId2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Goal is to learn about the atom value using only its binary representation and the sum it generates with other atoms in molecule</a:t>
            </a:r>
          </a:p>
          <a:p>
            <a:pPr>
              <a:buSzPct val="150000"/>
              <a:buBlip>
                <a:blip r:embed="rId2"/>
              </a:buBlip>
            </a:pPr>
            <a:endParaRPr lang="en-IN" sz="1400" dirty="0">
              <a:solidFill>
                <a:srgbClr val="000000"/>
              </a:solidFill>
              <a:latin typeface="EB Garamond" pitchFamily="2" charset="0"/>
            </a:endParaRPr>
          </a:p>
          <a:p>
            <a:pPr>
              <a:buSzPct val="150000"/>
              <a:buBlip>
                <a:blip r:embed="rId2"/>
              </a:buBlip>
            </a:pPr>
            <a:endParaRPr lang="en-IN" sz="1400" dirty="0">
              <a:solidFill>
                <a:srgbClr val="000000"/>
              </a:solidFill>
              <a:latin typeface="EB Garamond" pitchFamily="2" charset="0"/>
            </a:endParaRPr>
          </a:p>
          <a:p>
            <a:pPr>
              <a:buSzPct val="150000"/>
              <a:buBlip>
                <a:blip r:embed="rId2"/>
              </a:buBlip>
            </a:pPr>
            <a:endParaRPr lang="en-IN" sz="1400" b="0" i="0" u="none" strike="noStrike" dirty="0">
              <a:solidFill>
                <a:srgbClr val="000000"/>
              </a:solidFill>
              <a:effectLst/>
              <a:latin typeface="EB Garamond" pitchFamily="2" charset="0"/>
            </a:endParaRPr>
          </a:p>
          <a:p>
            <a:pPr>
              <a:buSzPct val="150000"/>
              <a:buBlip>
                <a:blip r:embed="rId2"/>
              </a:buBlip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(0000000, 0000001, 000010)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 </a:t>
            </a:r>
            <a:r>
              <a:rPr lang="en-IN" sz="1100" dirty="0">
                <a:solidFill>
                  <a:srgbClr val="000000"/>
                </a:solidFill>
                <a:latin typeface="EB Garamond" pitchFamily="2" charset="0"/>
              </a:rPr>
              <a:t>= 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2.668 + 4.322 + 1.840 = 8.83</a:t>
            </a:r>
            <a:endParaRPr lang="en-US" sz="1400" dirty="0">
              <a:latin typeface="Garamond" panose="02020404030301010803" pitchFamily="18" charset="0"/>
            </a:endParaRPr>
          </a:p>
          <a:p>
            <a:pPr>
              <a:buSzPct val="150000"/>
              <a:buBlip>
                <a:blip r:embed="rId2"/>
              </a:buBlip>
            </a:pP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29948B2-97BA-A561-BCD3-F6BFE61A7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88" y="4135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342533-2473-E682-3F1C-755E2016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463525"/>
              </p:ext>
            </p:extLst>
          </p:nvPr>
        </p:nvGraphicFramePr>
        <p:xfrm>
          <a:off x="1816100" y="3667257"/>
          <a:ext cx="2571750" cy="325120"/>
        </p:xfrm>
        <a:graphic>
          <a:graphicData uri="http://schemas.openxmlformats.org/drawingml/2006/table">
            <a:tbl>
              <a:tblPr/>
              <a:tblGrid>
                <a:gridCol w="371475">
                  <a:extLst>
                    <a:ext uri="{9D8B030D-6E8A-4147-A177-3AD203B41FA5}">
                      <a16:colId xmlns:a16="http://schemas.microsoft.com/office/drawing/2014/main" val="210334258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659249972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3580927656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18027362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387894618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12840838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776837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533288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21623D6B-29CF-9396-B514-324D8FD79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4135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FFE101-7FBB-BC9E-ED0A-4A93F67FE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99294"/>
              </p:ext>
            </p:extLst>
          </p:nvPr>
        </p:nvGraphicFramePr>
        <p:xfrm>
          <a:off x="5079809" y="3667257"/>
          <a:ext cx="2705100" cy="325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400042533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7186964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75836097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35058992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65428888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6473008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82831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92415031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594EC321-DA09-D39A-8DF4-EC45A0FA8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4135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6907E08-72EA-1CB1-7C2E-119BBC7B1230}"/>
              </a:ext>
            </a:extLst>
          </p:cNvPr>
          <p:cNvSpPr/>
          <p:nvPr/>
        </p:nvSpPr>
        <p:spPr>
          <a:xfrm>
            <a:off x="4577937" y="3764361"/>
            <a:ext cx="308473" cy="1309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number&#10;&#10;Description automatically generated">
            <a:extLst>
              <a:ext uri="{FF2B5EF4-FFF2-40B4-BE49-F238E27FC236}">
                <a16:creationId xmlns:a16="http://schemas.microsoft.com/office/drawing/2014/main" id="{D921762A-C641-A490-70D6-D226C016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797" y="2968587"/>
            <a:ext cx="1546575" cy="380633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8C1E1D1-9B0A-C1C8-A565-399DD1A7C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881"/>
              </p:ext>
            </p:extLst>
          </p:nvPr>
        </p:nvGraphicFramePr>
        <p:xfrm>
          <a:off x="1024128" y="5011684"/>
          <a:ext cx="5943609" cy="325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3029">
                  <a:extLst>
                    <a:ext uri="{9D8B030D-6E8A-4147-A177-3AD203B41FA5}">
                      <a16:colId xmlns:a16="http://schemas.microsoft.com/office/drawing/2014/main" val="2078588517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457903895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185517594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1687425873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645762380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705043725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733492354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657402162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140032589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1397297736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624975907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691152616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327260649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259904919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4092169799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4123313758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773826340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351696361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262760183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458525900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81628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38761D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790692"/>
                  </a:ext>
                </a:extLst>
              </a:tr>
            </a:tbl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8035C7B8-070D-A52B-B52B-0B35F978C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473" y="5108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6EB8-76A3-592B-0F9F-498AEDE6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Garamond" panose="02020404030301010803" pitchFamily="18" charset="0"/>
              </a:rPr>
              <a:t>Network architecture</a:t>
            </a: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54FDF-4799-6415-F622-8A90F75BE8D4}"/>
              </a:ext>
            </a:extLst>
          </p:cNvPr>
          <p:cNvSpPr txBox="1"/>
          <p:nvPr/>
        </p:nvSpPr>
        <p:spPr>
          <a:xfrm>
            <a:off x="9084157" y="2220257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panose="02020404030301010803" pitchFamily="18" charset="0"/>
              </a:rPr>
              <a:t>5 atom version (128</a:t>
            </a:r>
            <a:r>
              <a:rPr lang="en-US" sz="1100" baseline="30000" dirty="0">
                <a:latin typeface="Garamond" panose="02020404030301010803" pitchFamily="18" charset="0"/>
              </a:rPr>
              <a:t>5</a:t>
            </a:r>
            <a:r>
              <a:rPr lang="en-US" sz="1100" dirty="0">
                <a:latin typeface="Garamond" panose="02020404030301010803" pitchFamily="18" charset="0"/>
              </a:rPr>
              <a:t>)</a:t>
            </a:r>
          </a:p>
        </p:txBody>
      </p:sp>
      <p:pic>
        <p:nvPicPr>
          <p:cNvPr id="19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5AE014E2-AFD0-72E0-00E0-AD1D973A5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6817" y="2495029"/>
            <a:ext cx="3975950" cy="3079878"/>
          </a:xfr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172F8F-6288-9EB9-B196-10DBEAF1907A}"/>
              </a:ext>
            </a:extLst>
          </p:cNvPr>
          <p:cNvSpPr txBox="1"/>
          <p:nvPr/>
        </p:nvSpPr>
        <p:spPr>
          <a:xfrm>
            <a:off x="4546393" y="6490573"/>
            <a:ext cx="2675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n atom version (</a:t>
            </a:r>
            <a:r>
              <a:rPr lang="en-US" sz="1400" b="1" dirty="0">
                <a:latin typeface="Garamond" panose="02020404030301010803" pitchFamily="18" charset="0"/>
              </a:rPr>
              <a:t>128</a:t>
            </a:r>
            <a:r>
              <a:rPr lang="en-US" sz="1400" b="1" baseline="30000" dirty="0">
                <a:latin typeface="Garamond" panose="02020404030301010803" pitchFamily="18" charset="0"/>
              </a:rPr>
              <a:t>n</a:t>
            </a:r>
            <a:r>
              <a:rPr lang="en-US" sz="1400" dirty="0">
                <a:latin typeface="Garamond" panose="02020404030301010803" pitchFamily="18" charset="0"/>
              </a:rPr>
              <a:t> combinations)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81EE5-BBCC-2F56-B5A2-AEDA071E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481867"/>
            <a:ext cx="6566850" cy="29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37B7-3C55-E866-D83F-E55D0A80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A260D8-0078-EEC4-40F3-AFF053B47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874840"/>
              </p:ext>
            </p:extLst>
          </p:nvPr>
        </p:nvGraphicFramePr>
        <p:xfrm>
          <a:off x="1024128" y="2084832"/>
          <a:ext cx="4857750" cy="2169160"/>
        </p:xfrm>
        <a:graphic>
          <a:graphicData uri="http://schemas.openxmlformats.org/drawingml/2006/table">
            <a:tbl>
              <a:tblPr/>
              <a:tblGrid>
                <a:gridCol w="885825">
                  <a:extLst>
                    <a:ext uri="{9D8B030D-6E8A-4147-A177-3AD203B41FA5}">
                      <a16:colId xmlns:a16="http://schemas.microsoft.com/office/drawing/2014/main" val="3620071717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330713378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870593243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7697444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Run Index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Epochs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Total Samples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Test MSE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741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</a:t>
                      </a:r>
                      <a:r>
                        <a:rPr lang="en-IN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6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2.237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-11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87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2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200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</a:t>
                      </a:r>
                      <a:r>
                        <a:rPr lang="en-IN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5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9.936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-11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42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1.7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1.853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-9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117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 x 10</a:t>
                      </a:r>
                      <a:r>
                        <a:rPr lang="en-IN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5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4.869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-7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303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5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6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1.89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-4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49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6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</a:t>
                      </a:r>
                      <a:r>
                        <a:rPr lang="en-IN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4.102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132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FF405A9-5DD1-A8F6-1376-9F41B303B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31066" y="-1127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EE990D27-2C4C-21BC-1BAE-398696D8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19" y="3929808"/>
            <a:ext cx="5207546" cy="258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4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A46AC52-6FFE-3C13-A639-0D5E525959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2" y="471781"/>
            <a:ext cx="4877210" cy="279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EA38B67-76D8-306C-EDE1-1D8A5E4E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229" y="420305"/>
            <a:ext cx="4610801" cy="289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E7150C-9577-8304-0318-0A55726B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52818"/>
              </p:ext>
            </p:extLst>
          </p:nvPr>
        </p:nvGraphicFramePr>
        <p:xfrm>
          <a:off x="4119033" y="163322"/>
          <a:ext cx="3953932" cy="279400"/>
        </p:xfrm>
        <a:graphic>
          <a:graphicData uri="http://schemas.openxmlformats.org/drawingml/2006/table">
            <a:tbl>
              <a:tblPr/>
              <a:tblGrid>
                <a:gridCol w="980576">
                  <a:extLst>
                    <a:ext uri="{9D8B030D-6E8A-4147-A177-3AD203B41FA5}">
                      <a16:colId xmlns:a16="http://schemas.microsoft.com/office/drawing/2014/main" val="3058153401"/>
                    </a:ext>
                  </a:extLst>
                </a:gridCol>
                <a:gridCol w="1655379">
                  <a:extLst>
                    <a:ext uri="{9D8B030D-6E8A-4147-A177-3AD203B41FA5}">
                      <a16:colId xmlns:a16="http://schemas.microsoft.com/office/drawing/2014/main" val="4266943084"/>
                    </a:ext>
                  </a:extLst>
                </a:gridCol>
                <a:gridCol w="1317977">
                  <a:extLst>
                    <a:ext uri="{9D8B030D-6E8A-4147-A177-3AD203B41FA5}">
                      <a16:colId xmlns:a16="http://schemas.microsoft.com/office/drawing/2014/main" val="1539104524"/>
                    </a:ext>
                  </a:extLst>
                </a:gridCol>
              </a:tblGrid>
              <a:tr h="18476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Epochs: 1.7 x 10</a:t>
                      </a:r>
                      <a:r>
                        <a:rPr lang="en-IN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Total Samples: 10</a:t>
                      </a:r>
                      <a:r>
                        <a:rPr lang="en-IN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Test MSE: 1.853 x 10</a:t>
                      </a:r>
                      <a:r>
                        <a:rPr lang="en-IN" sz="10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-9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27332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FD41628-2271-F426-7C6F-B7FE7FE9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446" y="18678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D6D5206-EC79-FDFB-F299-AEC5BE92E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045" y="15860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9CF608-E7EA-5605-CFF2-D5F30302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2" y="3572443"/>
            <a:ext cx="4877210" cy="28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48842EF-1FE0-AD27-2F42-F696BB92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40" y="3572443"/>
            <a:ext cx="4549490" cy="285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ECF2BA-8C50-7E1A-5F46-5C0CF6345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487917"/>
              </p:ext>
            </p:extLst>
          </p:nvPr>
        </p:nvGraphicFramePr>
        <p:xfrm>
          <a:off x="4119032" y="6455418"/>
          <a:ext cx="3953932" cy="279400"/>
        </p:xfrm>
        <a:graphic>
          <a:graphicData uri="http://schemas.openxmlformats.org/drawingml/2006/table">
            <a:tbl>
              <a:tblPr/>
              <a:tblGrid>
                <a:gridCol w="980576">
                  <a:extLst>
                    <a:ext uri="{9D8B030D-6E8A-4147-A177-3AD203B41FA5}">
                      <a16:colId xmlns:a16="http://schemas.microsoft.com/office/drawing/2014/main" val="3810316399"/>
                    </a:ext>
                  </a:extLst>
                </a:gridCol>
                <a:gridCol w="1668661">
                  <a:extLst>
                    <a:ext uri="{9D8B030D-6E8A-4147-A177-3AD203B41FA5}">
                      <a16:colId xmlns:a16="http://schemas.microsoft.com/office/drawing/2014/main" val="3854383915"/>
                    </a:ext>
                  </a:extLst>
                </a:gridCol>
                <a:gridCol w="1304695">
                  <a:extLst>
                    <a:ext uri="{9D8B030D-6E8A-4147-A177-3AD203B41FA5}">
                      <a16:colId xmlns:a16="http://schemas.microsoft.com/office/drawing/2014/main" val="900565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Epochs: 10 x 10</a:t>
                      </a:r>
                      <a:r>
                        <a:rPr lang="en-IN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Total Samples: 10</a:t>
                      </a:r>
                      <a:r>
                        <a:rPr lang="en-IN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Test MSE: 4.102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063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ED31-8895-D3CE-2C9A-E23477C8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Linear regression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6656316A-CE04-F307-E65B-3306C3FC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29" y="2084832"/>
            <a:ext cx="4697513" cy="41879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DFD1CC-77CB-4A73-D73B-DC85330E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5771119" cy="2836792"/>
          </a:xfrm>
        </p:spPr>
        <p:txBody>
          <a:bodyPr>
            <a:normAutofit/>
          </a:bodyPr>
          <a:lstStyle/>
          <a:p>
            <a:pPr>
              <a:buSzPct val="150000"/>
              <a:buBlip>
                <a:blip r:embed="rId3"/>
              </a:buBlip>
            </a:pPr>
            <a:r>
              <a:rPr lang="en-US" sz="16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M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odels the relationship between two variables (input and output) by fitting a linear equation to observed data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IN" sz="1400" dirty="0">
                <a:solidFill>
                  <a:srgbClr val="000000"/>
                </a:solidFill>
                <a:latin typeface="Garamond" panose="02020404030301010803" pitchFamily="18" charset="0"/>
              </a:rPr>
              <a:t> y = mx + c (straight line)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IN" sz="14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7-bit representations are not useful with linear regression</a:t>
            </a:r>
            <a:endParaRPr lang="en-IN" sz="14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>
              <a:buSzPct val="150000"/>
              <a:buBlip>
                <a:blip r:embed="rId3"/>
              </a:buBlip>
            </a:pPr>
            <a:r>
              <a:rPr lang="en-US" sz="1400" dirty="0">
                <a:latin typeface="Garamond" panose="02020404030301010803" pitchFamily="18" charset="0"/>
              </a:rPr>
              <a:t> 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Consider the 2-atom problem, where two atoms (each 7-bit) is represented using a long 14-bit sequence meaning that each bit is treated as an independent feature, but the mapping from the 7-bit sequence to its decimal representation is non-linear (exponential)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128-bit one hot encoding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C7F9E-3500-AD69-3438-AC23C3EABBA9}"/>
              </a:ext>
            </a:extLst>
          </p:cNvPr>
          <p:cNvSpPr txBox="1"/>
          <p:nvPr/>
        </p:nvSpPr>
        <p:spPr>
          <a:xfrm>
            <a:off x="1463962" y="6505863"/>
            <a:ext cx="9264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[0 0 0 0 0 0 0 0 0 0 0 0 0 0 0 0 0 0 0 0 0 0 0 0 0 0 0 0 0 0 0 0 0 0 0 0 0 0 0 0 0 0 0 0 0 0 0 0 0 0 0 0 0 0 0 0 0 0 0 0 0 0 0 0 0 </a:t>
            </a:r>
            <a:r>
              <a:rPr lang="en-IN" sz="800" b="1" i="0" u="none" strike="noStrike" dirty="0">
                <a:solidFill>
                  <a:srgbClr val="FF0000"/>
                </a:solidFill>
                <a:effectLst/>
                <a:latin typeface="EB Garamond" pitchFamily="2" charset="0"/>
              </a:rPr>
              <a:t>1</a:t>
            </a:r>
            <a:r>
              <a:rPr lang="en-IN" sz="800" b="0" i="0" u="none" strike="noStrike" dirty="0">
                <a:solidFill>
                  <a:srgbClr val="FF0000"/>
                </a:solidFill>
                <a:effectLst/>
                <a:latin typeface="EB Garamond" pitchFamily="2" charset="0"/>
              </a:rPr>
              <a:t> </a:t>
            </a:r>
            <a:r>
              <a:rPr lang="en-IN" sz="8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0 0 0 0 0 0 0 0 0 0 0 0 0 0 0 0 0 0 0 0 0 0 0 0 0 0 0 0 0 0 0 0 0 0 0 0 0 0 0 0 0 0 0 0 0 0 0 0 0 0 0 0 0 0 0 0 0 0 0 0 0 0]</a:t>
            </a:r>
            <a:endParaRPr lang="en-US" sz="800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8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ED31-8895-D3CE-2C9A-E23477C8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TWO-ATOM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C7F9E-3500-AD69-3438-AC23C3EABBA9}"/>
              </a:ext>
            </a:extLst>
          </p:cNvPr>
          <p:cNvSpPr txBox="1"/>
          <p:nvPr/>
        </p:nvSpPr>
        <p:spPr>
          <a:xfrm>
            <a:off x="1463962" y="6451015"/>
            <a:ext cx="9264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[0 0 0 0 0 0 0 0 0 0 0 0 0 0 0 0 0 0 0 0 0 0 0 0 0 0 0 0 0 0 0 0 0 0 0 0 0 0 0 0 0 0 0 0 0 0 0 0 0 0 0 0 0 0 0 0 0 0 0 0 0 0 0 0 0 </a:t>
            </a:r>
            <a:r>
              <a:rPr lang="en-IN" sz="800" b="1" i="0" u="none" strike="noStrike" dirty="0">
                <a:solidFill>
                  <a:srgbClr val="FF0000"/>
                </a:solidFill>
                <a:effectLst/>
                <a:latin typeface="EB Garamond" pitchFamily="2" charset="0"/>
              </a:rPr>
              <a:t>1</a:t>
            </a:r>
            <a:r>
              <a:rPr lang="en-IN" sz="800" b="0" i="0" u="none" strike="noStrike" dirty="0">
                <a:solidFill>
                  <a:srgbClr val="FF0000"/>
                </a:solidFill>
                <a:effectLst/>
                <a:latin typeface="EB Garamond" pitchFamily="2" charset="0"/>
              </a:rPr>
              <a:t> </a:t>
            </a:r>
            <a:r>
              <a:rPr lang="en-IN" sz="8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0 0 0 0 0 0 0 0 0 0 0 0 0 0 0 0 0 0 0 0 0 0 0 0 0 0 0 0 0 0 0 0 0 0 0 0 0 0 0 0 0 0 0 0 0 0 0 0 0 0 0 0 0 0 0 0 0 0 0 0 0 0]</a:t>
            </a:r>
            <a:endParaRPr lang="en-US" sz="800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79A104E-72ED-919E-50AD-2F8AE502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2442869"/>
            <a:ext cx="6804017" cy="3001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2E31E8-1400-A33E-70F2-B43DB8AD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079" y="2321885"/>
            <a:ext cx="3576260" cy="272283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0E6218-E7EC-A42B-B9AE-5EC2B90B1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079" y="5402756"/>
            <a:ext cx="3465795" cy="6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48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566</TotalTime>
  <Words>868</Words>
  <Application>Microsoft Macintosh PowerPoint</Application>
  <PresentationFormat>Widescreen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Courier New</vt:lpstr>
      <vt:lpstr>EB Garamond</vt:lpstr>
      <vt:lpstr>Garamond</vt:lpstr>
      <vt:lpstr>Tw Cen MT</vt:lpstr>
      <vt:lpstr>Tw Cen MT Condensed</vt:lpstr>
      <vt:lpstr>Wingdings 3</vt:lpstr>
      <vt:lpstr>Integral</vt:lpstr>
      <vt:lpstr>THESIS PRESENTATION</vt:lpstr>
      <vt:lpstr>GRAPH NEURAL NETWORKS in chemistry</vt:lpstr>
      <vt:lpstr>Feature representation</vt:lpstr>
      <vt:lpstr>THE SUMMATION PROBLEM</vt:lpstr>
      <vt:lpstr>Network architecture</vt:lpstr>
      <vt:lpstr>analysis</vt:lpstr>
      <vt:lpstr>PowerPoint Presentation</vt:lpstr>
      <vt:lpstr>Linear regression</vt:lpstr>
      <vt:lpstr>TWO-ATOM PROBLEM</vt:lpstr>
      <vt:lpstr>DATA REPRESENTATION</vt:lpstr>
      <vt:lpstr>baseline model</vt:lpstr>
      <vt:lpstr>TWEAKED model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MID-SEMESTER PRESENTATION</dc:title>
  <dc:creator>Kanishk Yadav</dc:creator>
  <cp:lastModifiedBy>Kanishk Yadav</cp:lastModifiedBy>
  <cp:revision>8</cp:revision>
  <dcterms:created xsi:type="dcterms:W3CDTF">2023-10-20T01:44:05Z</dcterms:created>
  <dcterms:modified xsi:type="dcterms:W3CDTF">2024-02-14T08:11:05Z</dcterms:modified>
</cp:coreProperties>
</file>